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377"/>
    <a:srgbClr val="EE86A7"/>
    <a:srgbClr val="036EB8"/>
    <a:srgbClr val="006431"/>
    <a:srgbClr val="009943"/>
    <a:srgbClr val="E50011"/>
    <a:srgbClr val="FFF000"/>
    <a:srgbClr val="5AB546"/>
    <a:srgbClr val="00A0E8"/>
    <a:srgbClr val="1A6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8" autoAdjust="0"/>
    <p:restoredTop sz="94660"/>
  </p:normalViewPr>
  <p:slideViewPr>
    <p:cSldViewPr snapToGrid="0">
      <p:cViewPr>
        <p:scale>
          <a:sx n="60" d="100"/>
          <a:sy n="60" d="100"/>
        </p:scale>
        <p:origin x="2250" y="72"/>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5028"/>
          </a:xfrm>
          <a:prstGeom prst="rect">
            <a:avLst/>
          </a:prstGeom>
        </p:spPr>
        <p:txBody>
          <a:bodyPr vert="horz" lIns="90777" tIns="45389" rIns="90777" bIns="453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7" y="1"/>
            <a:ext cx="2918830" cy="495028"/>
          </a:xfrm>
          <a:prstGeom prst="rect">
            <a:avLst/>
          </a:prstGeom>
        </p:spPr>
        <p:txBody>
          <a:bodyPr vert="horz" lIns="90777" tIns="45389" rIns="90777" bIns="45389" rtlCol="0"/>
          <a:lstStyle>
            <a:lvl1pPr algn="r">
              <a:defRPr sz="1100"/>
            </a:lvl1pPr>
          </a:lstStyle>
          <a:p>
            <a:fld id="{70F99883-74AE-4A2C-81B7-5B86A08198C0}" type="datetimeFigureOut">
              <a:rPr kumimoji="1" lang="ja-JP" altLang="en-US" smtClean="0"/>
              <a:t>2022/8/31</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77" tIns="45389" rIns="90777" bIns="45389"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0777" tIns="45389" rIns="90777" bIns="453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7"/>
          </a:xfrm>
          <a:prstGeom prst="rect">
            <a:avLst/>
          </a:prstGeom>
        </p:spPr>
        <p:txBody>
          <a:bodyPr vert="horz" lIns="90777" tIns="45389" rIns="90777" bIns="453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7" y="9371288"/>
            <a:ext cx="2918830" cy="495027"/>
          </a:xfrm>
          <a:prstGeom prst="rect">
            <a:avLst/>
          </a:prstGeom>
        </p:spPr>
        <p:txBody>
          <a:bodyPr vert="horz" lIns="90777" tIns="45389" rIns="90777" bIns="45389"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8/31/2022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2.em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0" t="853" r="1095"/>
          <a:stretch/>
        </p:blipFill>
        <p:spPr bwMode="auto">
          <a:xfrm>
            <a:off x="3175" y="9648"/>
            <a:ext cx="7772400" cy="1089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3863286133"/>
              </p:ext>
            </p:extLst>
          </p:nvPr>
        </p:nvGraphicFramePr>
        <p:xfrm>
          <a:off x="202875" y="6647007"/>
          <a:ext cx="7369824" cy="1783150"/>
        </p:xfrm>
        <a:graphic>
          <a:graphicData uri="http://schemas.openxmlformats.org/drawingml/2006/table">
            <a:tbl>
              <a:tblPr firstRow="1" bandRow="1">
                <a:tableStyleId>{5C22544A-7EE6-4342-B048-85BDC9FD1C3A}</a:tableStyleId>
              </a:tblPr>
              <a:tblGrid>
                <a:gridCol w="1943977">
                  <a:extLst>
                    <a:ext uri="{9D8B030D-6E8A-4147-A177-3AD203B41FA5}">
                      <a16:colId xmlns:a16="http://schemas.microsoft.com/office/drawing/2014/main" val="20000"/>
                    </a:ext>
                  </a:extLst>
                </a:gridCol>
                <a:gridCol w="795131">
                  <a:extLst>
                    <a:ext uri="{9D8B030D-6E8A-4147-A177-3AD203B41FA5}">
                      <a16:colId xmlns:a16="http://schemas.microsoft.com/office/drawing/2014/main" val="20001"/>
                    </a:ext>
                  </a:extLst>
                </a:gridCol>
                <a:gridCol w="808382">
                  <a:extLst>
                    <a:ext uri="{9D8B030D-6E8A-4147-A177-3AD203B41FA5}">
                      <a16:colId xmlns:a16="http://schemas.microsoft.com/office/drawing/2014/main" val="20002"/>
                    </a:ext>
                  </a:extLst>
                </a:gridCol>
                <a:gridCol w="821635">
                  <a:extLst>
                    <a:ext uri="{9D8B030D-6E8A-4147-A177-3AD203B41FA5}">
                      <a16:colId xmlns:a16="http://schemas.microsoft.com/office/drawing/2014/main" val="20003"/>
                    </a:ext>
                  </a:extLst>
                </a:gridCol>
                <a:gridCol w="848139">
                  <a:extLst>
                    <a:ext uri="{9D8B030D-6E8A-4147-A177-3AD203B41FA5}">
                      <a16:colId xmlns:a16="http://schemas.microsoft.com/office/drawing/2014/main" val="20004"/>
                    </a:ext>
                  </a:extLst>
                </a:gridCol>
                <a:gridCol w="848139">
                  <a:extLst>
                    <a:ext uri="{9D8B030D-6E8A-4147-A177-3AD203B41FA5}">
                      <a16:colId xmlns:a16="http://schemas.microsoft.com/office/drawing/2014/main" val="20005"/>
                    </a:ext>
                  </a:extLst>
                </a:gridCol>
                <a:gridCol w="1304421">
                  <a:extLst>
                    <a:ext uri="{9D8B030D-6E8A-4147-A177-3AD203B41FA5}">
                      <a16:colId xmlns:a16="http://schemas.microsoft.com/office/drawing/2014/main" val="20006"/>
                    </a:ext>
                  </a:extLst>
                </a:gridCol>
              </a:tblGrid>
              <a:tr h="519990">
                <a:tc>
                  <a:txBody>
                    <a:bodyPr/>
                    <a:lstStyle/>
                    <a:p>
                      <a:pPr algn="ctr"/>
                      <a:r>
                        <a:rPr lang="ja-JP" altLang="en-US" sz="2000" dirty="0">
                          <a:solidFill>
                            <a:schemeClr val="bg1"/>
                          </a:solidFill>
                          <a:latin typeface="MS PGothic" pitchFamily="34" charset="-128"/>
                          <a:ea typeface="MS PGothic" pitchFamily="34" charset="-128"/>
                        </a:rPr>
                        <a:t>受 付 </a:t>
                      </a:r>
                      <a:r>
                        <a:rPr lang="zh-CN" altLang="en-US" sz="2000" dirty="0">
                          <a:solidFill>
                            <a:schemeClr val="bg1"/>
                          </a:solidFill>
                          <a:latin typeface="MS PGothic" pitchFamily="34" charset="-128"/>
                          <a:ea typeface="MS PGothic" pitchFamily="34" charset="-128"/>
                        </a:rPr>
                        <a:t>時 間</a:t>
                      </a:r>
                    </a:p>
                  </a:txBody>
                  <a:tcPr anchor="ctr">
                    <a:lnB w="12700" cap="flat" cmpd="sng" algn="ctr">
                      <a:solidFill>
                        <a:srgbClr val="009943"/>
                      </a:solidFill>
                      <a:prstDash val="solid"/>
                      <a:round/>
                      <a:headEnd type="none" w="med" len="med"/>
                      <a:tailEnd type="none" w="med" len="med"/>
                    </a:lnB>
                    <a:solidFill>
                      <a:srgbClr val="009943"/>
                    </a:solidFill>
                  </a:tcPr>
                </a:tc>
                <a:tc>
                  <a:txBody>
                    <a:bodyPr/>
                    <a:lstStyle/>
                    <a:p>
                      <a:pPr algn="ctr" fontAlgn="ctr"/>
                      <a:r>
                        <a:rPr lang="ja-JP" altLang="en-US" sz="2000" dirty="0">
                          <a:solidFill>
                            <a:schemeClr val="bg1"/>
                          </a:solidFill>
                          <a:latin typeface="MS PGothic" pitchFamily="34" charset="-128"/>
                          <a:ea typeface="MS PGothic" pitchFamily="34" charset="-128"/>
                        </a:rPr>
                        <a:t>月</a:t>
                      </a:r>
                      <a:endParaRPr lang="en-US" altLang="ja-JP" sz="2000" dirty="0">
                        <a:solidFill>
                          <a:schemeClr val="bg1"/>
                        </a:solidFill>
                        <a:latin typeface="MS PGothic" pitchFamily="34" charset="-128"/>
                        <a:ea typeface="MS PGothic" pitchFamily="34" charset="-128"/>
                      </a:endParaRPr>
                    </a:p>
                  </a:txBody>
                  <a:tcPr anchor="ctr">
                    <a:lnB w="12700" cap="flat" cmpd="sng" algn="ctr">
                      <a:solidFill>
                        <a:srgbClr val="009943"/>
                      </a:solidFill>
                      <a:prstDash val="solid"/>
                      <a:round/>
                      <a:headEnd type="none" w="med" len="med"/>
                      <a:tailEnd type="none" w="med" len="med"/>
                    </a:lnB>
                    <a:solidFill>
                      <a:srgbClr val="009943"/>
                    </a:solidFill>
                  </a:tcPr>
                </a:tc>
                <a:tc>
                  <a:txBody>
                    <a:bodyPr/>
                    <a:lstStyle/>
                    <a:p>
                      <a:pPr algn="ctr"/>
                      <a:r>
                        <a:rPr lang="ja-JP" altLang="en-US" sz="2000" dirty="0">
                          <a:solidFill>
                            <a:schemeClr val="bg1"/>
                          </a:solidFill>
                          <a:latin typeface="MS PGothic" pitchFamily="34" charset="-128"/>
                          <a:ea typeface="MS PGothic" pitchFamily="34" charset="-128"/>
                        </a:rPr>
                        <a:t>火</a:t>
                      </a:r>
                      <a:endParaRPr lang="zh-CN" altLang="en-US" sz="2000" dirty="0">
                        <a:solidFill>
                          <a:schemeClr val="bg1"/>
                        </a:solidFill>
                        <a:latin typeface="MS PGothic" pitchFamily="34" charset="-128"/>
                        <a:ea typeface="MS PGothic" pitchFamily="34" charset="-128"/>
                      </a:endParaRPr>
                    </a:p>
                  </a:txBody>
                  <a:tcPr anchor="ctr">
                    <a:lnB w="12700" cap="flat" cmpd="sng" algn="ctr">
                      <a:solidFill>
                        <a:srgbClr val="009943"/>
                      </a:solidFill>
                      <a:prstDash val="solid"/>
                      <a:round/>
                      <a:headEnd type="none" w="med" len="med"/>
                      <a:tailEnd type="none" w="med" len="med"/>
                    </a:lnB>
                    <a:solidFill>
                      <a:srgbClr val="009943"/>
                    </a:solidFill>
                  </a:tcPr>
                </a:tc>
                <a:tc>
                  <a:txBody>
                    <a:bodyPr/>
                    <a:lstStyle/>
                    <a:p>
                      <a:pPr algn="ctr"/>
                      <a:r>
                        <a:rPr lang="ja-JP" altLang="en-US" sz="2000" dirty="0">
                          <a:solidFill>
                            <a:schemeClr val="bg1"/>
                          </a:solidFill>
                          <a:latin typeface="MS PGothic" pitchFamily="34" charset="-128"/>
                          <a:ea typeface="MS PGothic" pitchFamily="34" charset="-128"/>
                        </a:rPr>
                        <a:t>水</a:t>
                      </a:r>
                      <a:endParaRPr lang="zh-CN" altLang="en-US" sz="2000" dirty="0">
                        <a:solidFill>
                          <a:schemeClr val="bg1"/>
                        </a:solidFill>
                        <a:latin typeface="MS PGothic" pitchFamily="34" charset="-128"/>
                        <a:ea typeface="MS PGothic" pitchFamily="34" charset="-128"/>
                      </a:endParaRPr>
                    </a:p>
                  </a:txBody>
                  <a:tcPr anchor="ctr">
                    <a:lnB w="12700" cap="flat" cmpd="sng" algn="ctr">
                      <a:solidFill>
                        <a:srgbClr val="009943"/>
                      </a:solidFill>
                      <a:prstDash val="solid"/>
                      <a:round/>
                      <a:headEnd type="none" w="med" len="med"/>
                      <a:tailEnd type="none" w="med" len="med"/>
                    </a:lnB>
                    <a:solidFill>
                      <a:srgbClr val="009943"/>
                    </a:solidFill>
                  </a:tcPr>
                </a:tc>
                <a:tc>
                  <a:txBody>
                    <a:bodyPr/>
                    <a:lstStyle/>
                    <a:p>
                      <a:pPr algn="ctr"/>
                      <a:r>
                        <a:rPr lang="ja-JP" altLang="en-US" sz="2000" dirty="0">
                          <a:solidFill>
                            <a:schemeClr val="bg1"/>
                          </a:solidFill>
                          <a:latin typeface="MS PGothic" pitchFamily="34" charset="-128"/>
                          <a:ea typeface="MS PGothic" pitchFamily="34" charset="-128"/>
                        </a:rPr>
                        <a:t>木</a:t>
                      </a:r>
                      <a:endParaRPr lang="zh-CN" altLang="en-US" sz="2000" dirty="0">
                        <a:solidFill>
                          <a:schemeClr val="bg1"/>
                        </a:solidFill>
                        <a:latin typeface="MS PGothic" pitchFamily="34" charset="-128"/>
                        <a:ea typeface="MS PGothic" pitchFamily="34" charset="-128"/>
                      </a:endParaRPr>
                    </a:p>
                  </a:txBody>
                  <a:tcPr anchor="ctr">
                    <a:lnB w="12700" cap="flat" cmpd="sng" algn="ctr">
                      <a:solidFill>
                        <a:srgbClr val="009943"/>
                      </a:solidFill>
                      <a:prstDash val="solid"/>
                      <a:round/>
                      <a:headEnd type="none" w="med" len="med"/>
                      <a:tailEnd type="none" w="med" len="med"/>
                    </a:lnB>
                    <a:solidFill>
                      <a:srgbClr val="009943"/>
                    </a:solidFill>
                  </a:tcPr>
                </a:tc>
                <a:tc>
                  <a:txBody>
                    <a:bodyPr/>
                    <a:lstStyle/>
                    <a:p>
                      <a:pPr algn="ctr"/>
                      <a:r>
                        <a:rPr lang="ja-JP" altLang="en-US" sz="2000" dirty="0">
                          <a:solidFill>
                            <a:schemeClr val="bg1"/>
                          </a:solidFill>
                          <a:latin typeface="MS PGothic" pitchFamily="34" charset="-128"/>
                          <a:ea typeface="MS PGothic" pitchFamily="34" charset="-128"/>
                        </a:rPr>
                        <a:t>金</a:t>
                      </a:r>
                      <a:endParaRPr lang="zh-CN" altLang="en-US" sz="2000" dirty="0">
                        <a:solidFill>
                          <a:schemeClr val="bg1"/>
                        </a:solidFill>
                        <a:latin typeface="MS PGothic" pitchFamily="34" charset="-128"/>
                        <a:ea typeface="MS PGothic" pitchFamily="34" charset="-128"/>
                      </a:endParaRPr>
                    </a:p>
                  </a:txBody>
                  <a:tcPr anchor="ctr">
                    <a:lnB w="12700" cap="flat" cmpd="sng" algn="ctr">
                      <a:solidFill>
                        <a:srgbClr val="009943"/>
                      </a:solidFill>
                      <a:prstDash val="solid"/>
                      <a:round/>
                      <a:headEnd type="none" w="med" len="med"/>
                      <a:tailEnd type="none" w="med" len="med"/>
                    </a:lnB>
                    <a:solidFill>
                      <a:srgbClr val="009943"/>
                    </a:solidFill>
                  </a:tcPr>
                </a:tc>
                <a:tc>
                  <a:txBody>
                    <a:bodyPr/>
                    <a:lstStyle/>
                    <a:p>
                      <a:pPr algn="ctr"/>
                      <a:r>
                        <a:rPr lang="ja-JP" altLang="en-US" sz="2000" dirty="0">
                          <a:solidFill>
                            <a:schemeClr val="bg1"/>
                          </a:solidFill>
                          <a:latin typeface="MS PGothic" pitchFamily="34" charset="-128"/>
                          <a:ea typeface="MS PGothic" pitchFamily="34" charset="-128"/>
                        </a:rPr>
                        <a:t>土・日・祝</a:t>
                      </a:r>
                      <a:endParaRPr lang="zh-CN" altLang="en-US" sz="2000" dirty="0">
                        <a:solidFill>
                          <a:schemeClr val="bg1"/>
                        </a:solidFill>
                        <a:latin typeface="MS PGothic" pitchFamily="34" charset="-128"/>
                        <a:ea typeface="MS PGothic" pitchFamily="34" charset="-128"/>
                      </a:endParaRPr>
                    </a:p>
                  </a:txBody>
                  <a:tcPr anchor="ctr">
                    <a:lnB w="12700" cap="flat" cmpd="sng" algn="ctr">
                      <a:solidFill>
                        <a:srgbClr val="009943"/>
                      </a:solidFill>
                      <a:prstDash val="solid"/>
                      <a:round/>
                      <a:headEnd type="none" w="med" len="med"/>
                      <a:tailEnd type="none" w="med" len="med"/>
                    </a:lnB>
                    <a:solidFill>
                      <a:srgbClr val="009943"/>
                    </a:solidFill>
                  </a:tcPr>
                </a:tc>
                <a:extLst>
                  <a:ext uri="{0D108BD9-81ED-4DB2-BD59-A6C34878D82A}">
                    <a16:rowId xmlns:a16="http://schemas.microsoft.com/office/drawing/2014/main" val="10000"/>
                  </a:ext>
                </a:extLst>
              </a:tr>
              <a:tr h="610872">
                <a:tc>
                  <a:txBody>
                    <a:bodyPr/>
                    <a:lstStyle/>
                    <a:p>
                      <a:pPr algn="ctr"/>
                      <a:r>
                        <a:rPr lang="zh-CN" altLang="en-US" sz="1700" b="1" dirty="0">
                          <a:solidFill>
                            <a:srgbClr val="009943"/>
                          </a:solidFill>
                          <a:latin typeface="MS PGothic" pitchFamily="34" charset="-128"/>
                          <a:ea typeface="MS PGothic" pitchFamily="34" charset="-128"/>
                        </a:rPr>
                        <a:t>午 前</a:t>
                      </a:r>
                      <a:endParaRPr lang="en-US" altLang="zh-CN" sz="1700" b="1" dirty="0">
                        <a:solidFill>
                          <a:srgbClr val="009943"/>
                        </a:solidFill>
                        <a:latin typeface="MS PGothic" pitchFamily="34" charset="-128"/>
                        <a:ea typeface="MS PGothic" pitchFamily="34" charset="-128"/>
                      </a:endParaRPr>
                    </a:p>
                    <a:p>
                      <a:pPr algn="ctr"/>
                      <a:r>
                        <a:rPr lang="ja-JP" altLang="en-US" sz="1600" b="1" dirty="0">
                          <a:solidFill>
                            <a:srgbClr val="009943"/>
                          </a:solidFill>
                          <a:latin typeface="MS PGothic" pitchFamily="34" charset="-128"/>
                          <a:ea typeface="MS PGothic" pitchFamily="34" charset="-128"/>
                        </a:rPr>
                        <a:t>（９：００～１２：３０）</a:t>
                      </a:r>
                      <a:endParaRPr lang="zh-CN" altLang="en-US" sz="1600" b="1" dirty="0">
                        <a:solidFill>
                          <a:srgbClr val="009943"/>
                        </a:solidFill>
                        <a:latin typeface="MS PGothic" pitchFamily="34" charset="-128"/>
                        <a:ea typeface="MS PGothic" pitchFamily="34" charset="-128"/>
                      </a:endParaRPr>
                    </a:p>
                  </a:txBody>
                  <a:tcP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marL="0" marR="0" lvl="0" indent="0" algn="ctr" defTabSz="777514" rtl="0" eaLnBrk="1" fontAlgn="auto" latinLnBrk="0" hangingPunct="1">
                        <a:lnSpc>
                          <a:spcPct val="100000"/>
                        </a:lnSpc>
                        <a:spcBef>
                          <a:spcPts val="0"/>
                        </a:spcBef>
                        <a:spcAft>
                          <a:spcPts val="0"/>
                        </a:spcAft>
                        <a:buClrTx/>
                        <a:buSzTx/>
                        <a:buFontTx/>
                        <a:buNone/>
                        <a:tabLst/>
                        <a:defRPr/>
                      </a:pP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rowSpan="2">
                  <a:txBody>
                    <a:bodyPr/>
                    <a:lstStyle/>
                    <a:p>
                      <a:pPr algn="ctr"/>
                      <a:r>
                        <a:rPr lang="ja-JP" altLang="en-US" sz="1910" b="1" dirty="0">
                          <a:solidFill>
                            <a:srgbClr val="009943"/>
                          </a:solidFill>
                          <a:latin typeface="MS PGothic" pitchFamily="34" charset="-128"/>
                          <a:ea typeface="MS PGothic" pitchFamily="34" charset="-128"/>
                        </a:rPr>
                        <a:t>９：００</a:t>
                      </a:r>
                      <a:endParaRPr lang="en-US" altLang="zh-CN" sz="1910" b="1" dirty="0">
                        <a:solidFill>
                          <a:srgbClr val="009943"/>
                        </a:solidFill>
                        <a:latin typeface="MS PGothic" pitchFamily="34" charset="-128"/>
                        <a:ea typeface="MS PGothic" pitchFamily="34" charset="-128"/>
                      </a:endParaRPr>
                    </a:p>
                    <a:p>
                      <a:pPr algn="ctr"/>
                      <a:r>
                        <a:rPr lang="ja-JP" altLang="en-US" sz="1910" b="1" dirty="0">
                          <a:solidFill>
                            <a:srgbClr val="009943"/>
                          </a:solidFill>
                          <a:latin typeface="MS PGothic" pitchFamily="34" charset="-128"/>
                          <a:ea typeface="MS PGothic" pitchFamily="34" charset="-128"/>
                        </a:rPr>
                        <a:t>～</a:t>
                      </a:r>
                      <a:endParaRPr lang="en-US" altLang="ja-JP" sz="1910" b="1" dirty="0">
                        <a:solidFill>
                          <a:srgbClr val="009943"/>
                        </a:solidFill>
                        <a:latin typeface="MS PGothic" pitchFamily="34" charset="-128"/>
                        <a:ea typeface="MS PGothic" pitchFamily="34" charset="-128"/>
                      </a:endParaRPr>
                    </a:p>
                    <a:p>
                      <a:pPr algn="ctr"/>
                      <a:r>
                        <a:rPr lang="ja-JP" altLang="en-US" sz="1910" b="1" dirty="0">
                          <a:solidFill>
                            <a:srgbClr val="009943"/>
                          </a:solidFill>
                          <a:latin typeface="MS PGothic" pitchFamily="34" charset="-128"/>
                          <a:ea typeface="MS PGothic" pitchFamily="34" charset="-128"/>
                        </a:rPr>
                        <a:t>１４：３０</a:t>
                      </a:r>
                      <a:endParaRPr lang="zh-CN" altLang="en-US" sz="1910" b="1" dirty="0">
                        <a:solidFill>
                          <a:srgbClr val="009943"/>
                        </a:solidFill>
                        <a:latin typeface="MS PGothic" pitchFamily="34" charset="-128"/>
                        <a:ea typeface="MS PGothic" pitchFamily="34" charset="-128"/>
                      </a:endParaRP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extLst>
                  <a:ext uri="{0D108BD9-81ED-4DB2-BD59-A6C34878D82A}">
                    <a16:rowId xmlns:a16="http://schemas.microsoft.com/office/drawing/2014/main" val="10001"/>
                  </a:ext>
                </a:extLst>
              </a:tr>
              <a:tr h="652288">
                <a:tc>
                  <a:txBody>
                    <a:bodyPr/>
                    <a:lstStyle/>
                    <a:p>
                      <a:pPr marL="0" marR="0" lvl="0" indent="0" algn="ctr" defTabSz="777514" rtl="0" eaLnBrk="1" fontAlgn="auto" latinLnBrk="0" hangingPunct="1">
                        <a:lnSpc>
                          <a:spcPct val="100000"/>
                        </a:lnSpc>
                        <a:spcBef>
                          <a:spcPts val="0"/>
                        </a:spcBef>
                        <a:spcAft>
                          <a:spcPts val="0"/>
                        </a:spcAft>
                        <a:buClrTx/>
                        <a:buSzTx/>
                        <a:buFontTx/>
                        <a:buNone/>
                        <a:tabLst/>
                        <a:defRPr/>
                      </a:pPr>
                      <a:r>
                        <a:rPr kumimoji="1" lang="zh-CN" altLang="en-US" sz="1700" b="1" i="0" u="none" strike="noStrike" kern="1200" cap="none" spc="0" normalizeH="0" baseline="0" noProof="0" dirty="0">
                          <a:ln>
                            <a:noFill/>
                          </a:ln>
                          <a:solidFill>
                            <a:srgbClr val="009943"/>
                          </a:solidFill>
                          <a:effectLst/>
                          <a:uLnTx/>
                          <a:uFillTx/>
                          <a:latin typeface="MS PGothic" pitchFamily="34" charset="-128"/>
                          <a:ea typeface="MS PGothic" pitchFamily="34" charset="-128"/>
                          <a:cs typeface="+mn-cs"/>
                        </a:rPr>
                        <a:t>午 後</a:t>
                      </a:r>
                      <a:endParaRPr kumimoji="1" lang="en-US" altLang="zh-CN" sz="1700" b="1" i="0" u="none" strike="noStrike" kern="1200" cap="none" spc="0" normalizeH="0" baseline="0" noProof="0" dirty="0">
                        <a:ln>
                          <a:noFill/>
                        </a:ln>
                        <a:solidFill>
                          <a:srgbClr val="009943"/>
                        </a:solidFill>
                        <a:effectLst/>
                        <a:uLnTx/>
                        <a:uFillTx/>
                        <a:latin typeface="MS PGothic" pitchFamily="34" charset="-128"/>
                        <a:ea typeface="MS PGothic" pitchFamily="34" charset="-128"/>
                        <a:cs typeface="+mn-cs"/>
                      </a:endParaRPr>
                    </a:p>
                    <a:p>
                      <a:pPr marL="0" marR="0" lvl="0" indent="0" algn="ctr" defTabSz="777514" rtl="0" eaLnBrk="1" fontAlgn="auto" latinLnBrk="0" hangingPunct="1">
                        <a:lnSpc>
                          <a:spcPct val="100000"/>
                        </a:lnSpc>
                        <a:spcBef>
                          <a:spcPts val="0"/>
                        </a:spcBef>
                        <a:spcAft>
                          <a:spcPts val="0"/>
                        </a:spcAft>
                        <a:buClrTx/>
                        <a:buSzTx/>
                        <a:buFontTx/>
                        <a:buNone/>
                        <a:tabLst/>
                        <a:defRPr/>
                      </a:pPr>
                      <a:r>
                        <a:rPr lang="ja-JP" altLang="en-US" sz="1600" b="1" dirty="0">
                          <a:solidFill>
                            <a:srgbClr val="009943"/>
                          </a:solidFill>
                          <a:latin typeface="MS PGothic" pitchFamily="34" charset="-128"/>
                          <a:ea typeface="MS PGothic" pitchFamily="34" charset="-128"/>
                        </a:rPr>
                        <a:t>（１４：３０～１９：３０）</a:t>
                      </a:r>
                      <a:endParaRPr lang="zh-CN" altLang="en-US" sz="1600" b="1" dirty="0">
                        <a:solidFill>
                          <a:srgbClr val="009943"/>
                        </a:solidFill>
                        <a:latin typeface="MS PGothic" pitchFamily="34" charset="-128"/>
                        <a:ea typeface="MS PGothic" pitchFamily="34" charset="-128"/>
                      </a:endParaRPr>
                    </a:p>
                  </a:txBody>
                  <a:tcP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marL="0" marR="0" lvl="0" indent="0" algn="ctr" defTabSz="777514" rtl="0" eaLnBrk="1" fontAlgn="auto" latinLnBrk="0" hangingPunct="1">
                        <a:lnSpc>
                          <a:spcPct val="100000"/>
                        </a:lnSpc>
                        <a:spcBef>
                          <a:spcPts val="0"/>
                        </a:spcBef>
                        <a:spcAft>
                          <a:spcPts val="0"/>
                        </a:spcAft>
                        <a:buClrTx/>
                        <a:buSzTx/>
                        <a:buFontTx/>
                        <a:buNone/>
                        <a:tabLst/>
                        <a:defRPr/>
                      </a:pP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a:txBody>
                    <a:bodyPr/>
                    <a:lstStyle/>
                    <a:p>
                      <a:pPr algn="ctr"/>
                      <a:r>
                        <a:rPr lang="zh-CN" altLang="en-US" sz="1910" dirty="0">
                          <a:solidFill>
                            <a:srgbClr val="009943"/>
                          </a:solidFill>
                          <a:latin typeface="MS PGothic" pitchFamily="34" charset="-128"/>
                          <a:ea typeface="MS PGothic" pitchFamily="34" charset="-128"/>
                        </a:rPr>
                        <a:t>●</a:t>
                      </a:r>
                    </a:p>
                  </a:txBody>
                  <a:tcPr anchor="ct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tc vMerge="1">
                  <a:txBody>
                    <a:bodyPr/>
                    <a:lstStyle/>
                    <a:p>
                      <a:endParaRPr lang="zh-CN" altLang="en-US" sz="1910" dirty="0">
                        <a:solidFill>
                          <a:srgbClr val="009943"/>
                        </a:solidFill>
                        <a:latin typeface="MS PGothic" pitchFamily="34" charset="-128"/>
                        <a:ea typeface="MS PGothic" pitchFamily="34" charset="-128"/>
                      </a:endParaRPr>
                    </a:p>
                  </a:txBody>
                  <a:tcPr>
                    <a:lnL w="12700" cap="flat" cmpd="sng" algn="ctr">
                      <a:solidFill>
                        <a:srgbClr val="009943"/>
                      </a:solidFill>
                      <a:prstDash val="solid"/>
                      <a:round/>
                      <a:headEnd type="none" w="med" len="med"/>
                      <a:tailEnd type="none" w="med" len="med"/>
                    </a:lnL>
                    <a:lnR w="12700" cap="flat" cmpd="sng" algn="ctr">
                      <a:solidFill>
                        <a:srgbClr val="009943"/>
                      </a:solidFill>
                      <a:prstDash val="solid"/>
                      <a:round/>
                      <a:headEnd type="none" w="med" len="med"/>
                      <a:tailEnd type="none" w="med" len="med"/>
                    </a:lnR>
                    <a:lnT w="12700" cap="flat" cmpd="sng" algn="ctr">
                      <a:solidFill>
                        <a:srgbClr val="009943"/>
                      </a:solidFill>
                      <a:prstDash val="solid"/>
                      <a:round/>
                      <a:headEnd type="none" w="med" len="med"/>
                      <a:tailEnd type="none" w="med" len="med"/>
                    </a:lnT>
                    <a:lnB w="12700" cap="flat" cmpd="sng" algn="ctr">
                      <a:solidFill>
                        <a:srgbClr val="009943"/>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1801284" y="8988476"/>
            <a:ext cx="3453349" cy="523220"/>
          </a:xfrm>
          <a:prstGeom prst="rect">
            <a:avLst/>
          </a:prstGeom>
          <a:noFill/>
        </p:spPr>
        <p:txBody>
          <a:bodyPr wrap="square" rtlCol="0">
            <a:spAutoFit/>
          </a:bodyPr>
          <a:lstStyle/>
          <a:p>
            <a:r>
              <a:rPr lang="ja-JP" altLang="en-US" sz="2800" spc="-300" dirty="0">
                <a:solidFill>
                  <a:srgbClr val="006431"/>
                </a:solidFill>
                <a:latin typeface="HGS創英角ﾎﾟｯﾌﾟ体" panose="040B0A00000000000000" pitchFamily="50" charset="-128"/>
                <a:ea typeface="HGS創英角ﾎﾟｯﾌﾟ体" panose="040B0A00000000000000" pitchFamily="50" charset="-128"/>
              </a:rPr>
              <a:t>南 町 接 骨 院・鍼灸院</a:t>
            </a:r>
            <a:endParaRPr lang="zh-CN" altLang="en-US" sz="2800" spc="-300" dirty="0">
              <a:solidFill>
                <a:srgbClr val="006431"/>
              </a:solidFill>
              <a:latin typeface="HGS創英角ﾎﾟｯﾌﾟ体" panose="040B0A00000000000000" pitchFamily="50" charset="-128"/>
              <a:ea typeface="HGS創英角ﾎﾟｯﾌﾟ体" panose="040B0A00000000000000" pitchFamily="50" charset="-128"/>
            </a:endParaRPr>
          </a:p>
        </p:txBody>
      </p:sp>
      <p:sp>
        <p:nvSpPr>
          <p:cNvPr id="17" name="TextBox 16"/>
          <p:cNvSpPr txBox="1"/>
          <p:nvPr/>
        </p:nvSpPr>
        <p:spPr>
          <a:xfrm>
            <a:off x="223670" y="9469439"/>
            <a:ext cx="4486275" cy="477054"/>
          </a:xfrm>
          <a:prstGeom prst="rect">
            <a:avLst/>
          </a:prstGeom>
          <a:noFill/>
        </p:spPr>
        <p:txBody>
          <a:bodyPr wrap="square" rtlCol="0">
            <a:spAutoFit/>
          </a:bodyPr>
          <a:lstStyle/>
          <a:p>
            <a:r>
              <a:rPr lang="zh-TW" altLang="en-US" sz="2500" b="1" dirty="0">
                <a:latin typeface="MS PGothic" pitchFamily="34" charset="-128"/>
                <a:ea typeface="MS PGothic" pitchFamily="34" charset="-128"/>
              </a:rPr>
              <a:t>〒</a:t>
            </a:r>
            <a:r>
              <a:rPr lang="en-US" altLang="ja-JP" sz="2500" b="1" dirty="0">
                <a:latin typeface="MS PGothic" pitchFamily="34" charset="-128"/>
                <a:ea typeface="MS PGothic" pitchFamily="34" charset="-128"/>
              </a:rPr>
              <a:t>173-0027</a:t>
            </a:r>
            <a:r>
              <a:rPr lang="ja-JP" altLang="en-US" sz="2500" b="1" dirty="0">
                <a:latin typeface="MS PGothic" pitchFamily="34" charset="-128"/>
                <a:ea typeface="MS PGothic" pitchFamily="34" charset="-128"/>
              </a:rPr>
              <a:t>　板橋区南町</a:t>
            </a:r>
            <a:r>
              <a:rPr lang="en-US" altLang="ja-JP" sz="2500" b="1" dirty="0">
                <a:latin typeface="MS PGothic" pitchFamily="34" charset="-128"/>
                <a:ea typeface="MS PGothic" pitchFamily="34" charset="-128"/>
              </a:rPr>
              <a:t>30</a:t>
            </a:r>
            <a:r>
              <a:rPr lang="ja-JP" altLang="en-US" sz="2500" b="1" dirty="0">
                <a:latin typeface="MS PGothic" pitchFamily="34" charset="-128"/>
                <a:ea typeface="MS PGothic" pitchFamily="34" charset="-128"/>
              </a:rPr>
              <a:t>－</a:t>
            </a:r>
            <a:r>
              <a:rPr lang="en-US" altLang="ja-JP" sz="2500" b="1" dirty="0">
                <a:latin typeface="MS PGothic" pitchFamily="34" charset="-128"/>
                <a:ea typeface="MS PGothic" pitchFamily="34" charset="-128"/>
              </a:rPr>
              <a:t>4</a:t>
            </a:r>
            <a:endParaRPr lang="zh-CN" altLang="en-US" sz="2500" b="1" dirty="0">
              <a:latin typeface="MS PGothic" pitchFamily="34" charset="-128"/>
              <a:ea typeface="MS PGothic" pitchFamily="34" charset="-128"/>
            </a:endParaRPr>
          </a:p>
        </p:txBody>
      </p:sp>
      <p:pic>
        <p:nvPicPr>
          <p:cNvPr id="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98" y="10410068"/>
            <a:ext cx="738687" cy="34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563516" y="10380407"/>
            <a:ext cx="767021" cy="400110"/>
          </a:xfrm>
          <a:prstGeom prst="rect">
            <a:avLst/>
          </a:prstGeom>
          <a:noFill/>
        </p:spPr>
        <p:txBody>
          <a:bodyPr wrap="square" rtlCol="0">
            <a:spAutoFit/>
          </a:bodyPr>
          <a:lstStyle/>
          <a:p>
            <a:pPr algn="ctr"/>
            <a:r>
              <a:rPr lang="en-US" altLang="zh-CN" sz="2000" dirty="0">
                <a:solidFill>
                  <a:schemeClr val="bg1"/>
                </a:solidFill>
                <a:latin typeface="MS PGothic" pitchFamily="34" charset="-128"/>
                <a:ea typeface="MS PGothic" pitchFamily="34" charset="-128"/>
              </a:rPr>
              <a:t>TEL</a:t>
            </a:r>
            <a:endParaRPr lang="zh-CN" altLang="en-US" sz="2000" dirty="0">
              <a:solidFill>
                <a:schemeClr val="bg1"/>
              </a:solidFill>
              <a:latin typeface="MS PGothic" pitchFamily="34" charset="-128"/>
              <a:ea typeface="MS PGothic" pitchFamily="34" charset="-128"/>
            </a:endParaRPr>
          </a:p>
        </p:txBody>
      </p:sp>
      <p:sp>
        <p:nvSpPr>
          <p:cNvPr id="65" name="TextBox 64"/>
          <p:cNvSpPr txBox="1"/>
          <p:nvPr/>
        </p:nvSpPr>
        <p:spPr>
          <a:xfrm>
            <a:off x="1380633" y="10256202"/>
            <a:ext cx="3330622" cy="580159"/>
          </a:xfrm>
          <a:prstGeom prst="rect">
            <a:avLst/>
          </a:prstGeom>
          <a:noFill/>
        </p:spPr>
        <p:txBody>
          <a:bodyPr wrap="square" rtlCol="0">
            <a:spAutoFit/>
          </a:bodyPr>
          <a:lstStyle/>
          <a:p>
            <a:r>
              <a:rPr lang="en-US" altLang="ja-JP" sz="3170" dirty="0">
                <a:latin typeface="HGPSoeiKakugothicUB" pitchFamily="50" charset="-128"/>
                <a:ea typeface="HGPSoeiKakugothicUB" pitchFamily="50" charset="-128"/>
              </a:rPr>
              <a:t>03-5917-3390</a:t>
            </a:r>
            <a:endParaRPr lang="zh-CN" altLang="en-US" sz="3170" dirty="0">
              <a:latin typeface="HGPSoeiKakugothicUB" pitchFamily="50" charset="-128"/>
              <a:ea typeface="HGPSoeiKakugothicUB" pitchFamily="50" charset="-128"/>
            </a:endParaRPr>
          </a:p>
        </p:txBody>
      </p:sp>
      <p:sp>
        <p:nvSpPr>
          <p:cNvPr id="6" name="テキスト ボックス 5">
            <a:extLst>
              <a:ext uri="{FF2B5EF4-FFF2-40B4-BE49-F238E27FC236}">
                <a16:creationId xmlns:a16="http://schemas.microsoft.com/office/drawing/2014/main" id="{113FE3EC-8A4B-4EBF-A918-0B409B4646EC}"/>
              </a:ext>
            </a:extLst>
          </p:cNvPr>
          <p:cNvSpPr txBox="1"/>
          <p:nvPr/>
        </p:nvSpPr>
        <p:spPr>
          <a:xfrm>
            <a:off x="649323" y="8519911"/>
            <a:ext cx="6476928" cy="401007"/>
          </a:xfrm>
          <a:prstGeom prst="rect">
            <a:avLst/>
          </a:prstGeom>
          <a:noFill/>
        </p:spPr>
        <p:txBody>
          <a:bodyPr wrap="square" rtlCol="0">
            <a:spAutoFit/>
          </a:bodyPr>
          <a:lstStyle/>
          <a:p>
            <a:r>
              <a:rPr kumimoji="1" lang="en-US" altLang="ja-JP" b="1" dirty="0">
                <a:solidFill>
                  <a:srgbClr val="FF0000"/>
                </a:solidFill>
              </a:rPr>
              <a:t>※</a:t>
            </a:r>
            <a:r>
              <a:rPr kumimoji="1" lang="ja-JP" altLang="en-US" b="1" dirty="0">
                <a:solidFill>
                  <a:srgbClr val="FF0000"/>
                </a:solidFill>
              </a:rPr>
              <a:t>土日祝</a:t>
            </a:r>
            <a:r>
              <a:rPr lang="ja-JP" altLang="en-US" b="1" dirty="0">
                <a:solidFill>
                  <a:srgbClr val="FF0000"/>
                </a:solidFill>
              </a:rPr>
              <a:t>は９</a:t>
            </a:r>
            <a:r>
              <a:rPr kumimoji="1" lang="ja-JP" altLang="en-US" b="1" dirty="0">
                <a:solidFill>
                  <a:srgbClr val="FF0000"/>
                </a:solidFill>
              </a:rPr>
              <a:t>時</a:t>
            </a:r>
            <a:r>
              <a:rPr lang="ja-JP" altLang="en-US" b="1" dirty="0">
                <a:solidFill>
                  <a:srgbClr val="FF0000"/>
                </a:solidFill>
              </a:rPr>
              <a:t>～１４</a:t>
            </a:r>
            <a:r>
              <a:rPr kumimoji="1" lang="ja-JP" altLang="en-US" b="1" dirty="0">
                <a:solidFill>
                  <a:srgbClr val="FF0000"/>
                </a:solidFill>
              </a:rPr>
              <a:t>時半の診療になります</a:t>
            </a:r>
            <a:r>
              <a:rPr lang="ja-JP" altLang="en-US" b="1" dirty="0">
                <a:solidFill>
                  <a:srgbClr val="FF0000"/>
                </a:solidFill>
              </a:rPr>
              <a:t>（</a:t>
            </a:r>
            <a:r>
              <a:rPr kumimoji="1" lang="ja-JP" altLang="en-US" b="1" dirty="0">
                <a:solidFill>
                  <a:srgbClr val="FF0000"/>
                </a:solidFill>
              </a:rPr>
              <a:t>昼休みなし</a:t>
            </a:r>
            <a:r>
              <a:rPr lang="ja-JP" altLang="en-US" b="1" dirty="0">
                <a:solidFill>
                  <a:srgbClr val="FF0000"/>
                </a:solidFill>
              </a:rPr>
              <a:t>）</a:t>
            </a:r>
            <a:endParaRPr kumimoji="1" lang="ja-JP" altLang="en-US" b="1" dirty="0">
              <a:solidFill>
                <a:srgbClr val="FF0000"/>
              </a:solidFill>
            </a:endParaRPr>
          </a:p>
        </p:txBody>
      </p:sp>
      <p:pic>
        <p:nvPicPr>
          <p:cNvPr id="13" name="図 12">
            <a:extLst>
              <a:ext uri="{FF2B5EF4-FFF2-40B4-BE49-F238E27FC236}">
                <a16:creationId xmlns:a16="http://schemas.microsoft.com/office/drawing/2014/main" id="{7A5796A3-70BC-4C74-BFD5-9E0710EDD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114" y="3963813"/>
            <a:ext cx="1543914" cy="1543914"/>
          </a:xfrm>
          <a:prstGeom prst="rect">
            <a:avLst/>
          </a:prstGeom>
        </p:spPr>
      </p:pic>
      <p:sp>
        <p:nvSpPr>
          <p:cNvPr id="22" name="矢印: 右 21">
            <a:extLst>
              <a:ext uri="{FF2B5EF4-FFF2-40B4-BE49-F238E27FC236}">
                <a16:creationId xmlns:a16="http://schemas.microsoft.com/office/drawing/2014/main" id="{E187BA34-D5E5-4346-AC5E-D9E7CA7CF197}"/>
              </a:ext>
            </a:extLst>
          </p:cNvPr>
          <p:cNvSpPr/>
          <p:nvPr/>
        </p:nvSpPr>
        <p:spPr>
          <a:xfrm>
            <a:off x="5748052" y="4636569"/>
            <a:ext cx="482600" cy="3184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2A13F47-63D8-4F93-B713-ECD12BA60F70}"/>
              </a:ext>
            </a:extLst>
          </p:cNvPr>
          <p:cNvSpPr txBox="1"/>
          <p:nvPr/>
        </p:nvSpPr>
        <p:spPr>
          <a:xfrm>
            <a:off x="3527959" y="3965171"/>
            <a:ext cx="2348346" cy="1635704"/>
          </a:xfrm>
          <a:prstGeom prst="rect">
            <a:avLst/>
          </a:prstGeom>
          <a:noFill/>
        </p:spPr>
        <p:txBody>
          <a:bodyPr wrap="square" rtlCol="0">
            <a:spAutoFit/>
          </a:bodyPr>
          <a:lstStyle/>
          <a:p>
            <a:pPr algn="ctr"/>
            <a:r>
              <a:rPr kumimoji="1" lang="ja-JP" altLang="en-US" b="1" dirty="0"/>
              <a:t>予約優先で診療</a:t>
            </a:r>
            <a:endParaRPr lang="en-US" altLang="ja-JP" b="1" dirty="0"/>
          </a:p>
          <a:p>
            <a:pPr algn="ctr"/>
            <a:r>
              <a:rPr kumimoji="1" lang="en-US" altLang="ja-JP" b="1" dirty="0"/>
              <a:t>  </a:t>
            </a:r>
            <a:r>
              <a:rPr kumimoji="1" lang="ja-JP" altLang="en-US" b="1" dirty="0"/>
              <a:t>しています！</a:t>
            </a:r>
            <a:endParaRPr kumimoji="1" lang="en-US" altLang="ja-JP" b="1" dirty="0"/>
          </a:p>
          <a:p>
            <a:pPr algn="ctr"/>
            <a:r>
              <a:rPr lang="ja-JP" altLang="en-US" b="1" dirty="0"/>
              <a:t>電話以外にＬＩＮＥ</a:t>
            </a:r>
            <a:endParaRPr lang="en-US" altLang="ja-JP" b="1" dirty="0"/>
          </a:p>
          <a:p>
            <a:pPr algn="ctr"/>
            <a:r>
              <a:rPr lang="ja-JP" altLang="en-US" b="1" dirty="0"/>
              <a:t>のトークからも</a:t>
            </a:r>
            <a:endParaRPr lang="en-US" altLang="ja-JP" b="1" dirty="0"/>
          </a:p>
          <a:p>
            <a:pPr algn="ctr"/>
            <a:r>
              <a:rPr lang="ja-JP" altLang="en-US" b="1" dirty="0"/>
              <a:t>   ご予約可能です！</a:t>
            </a:r>
            <a:endParaRPr kumimoji="1" lang="ja-JP" altLang="en-US" b="1" dirty="0"/>
          </a:p>
        </p:txBody>
      </p:sp>
      <p:pic>
        <p:nvPicPr>
          <p:cNvPr id="28" name="図 27">
            <a:extLst>
              <a:ext uri="{FF2B5EF4-FFF2-40B4-BE49-F238E27FC236}">
                <a16:creationId xmlns:a16="http://schemas.microsoft.com/office/drawing/2014/main" id="{37DF1A36-CEA0-4407-A9AC-6AA44D311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8767" y="9064949"/>
            <a:ext cx="2290237" cy="1717677"/>
          </a:xfrm>
          <a:prstGeom prst="rect">
            <a:avLst/>
          </a:prstGeom>
        </p:spPr>
      </p:pic>
      <p:sp>
        <p:nvSpPr>
          <p:cNvPr id="3" name="テキスト ボックス 2">
            <a:extLst>
              <a:ext uri="{FF2B5EF4-FFF2-40B4-BE49-F238E27FC236}">
                <a16:creationId xmlns:a16="http://schemas.microsoft.com/office/drawing/2014/main" id="{0AE57B9B-51EB-4E0E-9C0B-DE1B5F7E2050}"/>
              </a:ext>
            </a:extLst>
          </p:cNvPr>
          <p:cNvSpPr txBox="1"/>
          <p:nvPr/>
        </p:nvSpPr>
        <p:spPr>
          <a:xfrm>
            <a:off x="647649" y="9894961"/>
            <a:ext cx="666829" cy="523220"/>
          </a:xfrm>
          <a:prstGeom prst="rect">
            <a:avLst/>
          </a:prstGeom>
          <a:noFill/>
        </p:spPr>
        <p:txBody>
          <a:bodyPr wrap="square" rtlCol="0">
            <a:spAutoFit/>
          </a:bodyPr>
          <a:lstStyle/>
          <a:p>
            <a:r>
              <a:rPr lang="ja-JP" altLang="en-US" sz="2800" dirty="0"/>
              <a:t>📧</a:t>
            </a:r>
            <a:endParaRPr kumimoji="1" lang="ja-JP" altLang="en-US" sz="2800" dirty="0"/>
          </a:p>
        </p:txBody>
      </p:sp>
      <p:pic>
        <p:nvPicPr>
          <p:cNvPr id="23" name="図 22">
            <a:extLst>
              <a:ext uri="{FF2B5EF4-FFF2-40B4-BE49-F238E27FC236}">
                <a16:creationId xmlns:a16="http://schemas.microsoft.com/office/drawing/2014/main" id="{0C74B08A-FA7E-479D-8EA9-A1D7349C63E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198" y="9105904"/>
            <a:ext cx="1554628" cy="301351"/>
          </a:xfrm>
          <a:prstGeom prst="rect">
            <a:avLst/>
          </a:prstGeom>
          <a:noFill/>
          <a:ln>
            <a:noFill/>
          </a:ln>
        </p:spPr>
      </p:pic>
      <p:sp>
        <p:nvSpPr>
          <p:cNvPr id="24" name="テキスト ボックス 23">
            <a:extLst>
              <a:ext uri="{FF2B5EF4-FFF2-40B4-BE49-F238E27FC236}">
                <a16:creationId xmlns:a16="http://schemas.microsoft.com/office/drawing/2014/main" id="{58F37FBB-6811-4CF0-B8FD-21D557509A61}"/>
              </a:ext>
            </a:extLst>
          </p:cNvPr>
          <p:cNvSpPr txBox="1"/>
          <p:nvPr/>
        </p:nvSpPr>
        <p:spPr>
          <a:xfrm>
            <a:off x="1170163" y="9918113"/>
            <a:ext cx="3928134" cy="400110"/>
          </a:xfrm>
          <a:prstGeom prst="rect">
            <a:avLst/>
          </a:prstGeom>
          <a:noFill/>
        </p:spPr>
        <p:txBody>
          <a:bodyPr wrap="square" rtlCol="0">
            <a:spAutoFit/>
          </a:bodyPr>
          <a:lstStyle/>
          <a:p>
            <a:r>
              <a:rPr lang="en-US" altLang="ja-JP" sz="2000" b="1" dirty="0">
                <a:latin typeface="ＭＳ Ｐ明朝" pitchFamily="18" charset="-128"/>
                <a:ea typeface="ＭＳ Ｐ明朝" pitchFamily="18" charset="-128"/>
              </a:rPr>
              <a:t>hs.minamicho@bestcare-kaigo.jp</a:t>
            </a:r>
          </a:p>
        </p:txBody>
      </p:sp>
      <p:pic>
        <p:nvPicPr>
          <p:cNvPr id="7" name="図 6" descr="女性のセルフィーを撮っている人の足&#10;&#10;中程度の精度で自動的に生成された説明">
            <a:extLst>
              <a:ext uri="{FF2B5EF4-FFF2-40B4-BE49-F238E27FC236}">
                <a16:creationId xmlns:a16="http://schemas.microsoft.com/office/drawing/2014/main" id="{E0EDB2E5-7CA9-4578-F145-B775B17D5A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395" y="586476"/>
            <a:ext cx="2002894" cy="1826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四角形: 角を丸くする 15">
            <a:extLst>
              <a:ext uri="{FF2B5EF4-FFF2-40B4-BE49-F238E27FC236}">
                <a16:creationId xmlns:a16="http://schemas.microsoft.com/office/drawing/2014/main" id="{7705403C-7977-398F-C3B1-5FE4FBA20982}"/>
              </a:ext>
            </a:extLst>
          </p:cNvPr>
          <p:cNvSpPr/>
          <p:nvPr/>
        </p:nvSpPr>
        <p:spPr>
          <a:xfrm>
            <a:off x="2353263" y="91162"/>
            <a:ext cx="3022379" cy="22880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27901B2B-0F85-B2A3-27FA-BDB6F89CF781}"/>
              </a:ext>
            </a:extLst>
          </p:cNvPr>
          <p:cNvSpPr/>
          <p:nvPr/>
        </p:nvSpPr>
        <p:spPr>
          <a:xfrm>
            <a:off x="2485552" y="538109"/>
            <a:ext cx="2804470" cy="811297"/>
          </a:xfrm>
          <a:prstGeom prst="wedgeRoundRectCallout">
            <a:avLst>
              <a:gd name="adj1" fmla="val -58932"/>
              <a:gd name="adj2" fmla="val 38190"/>
              <a:gd name="adj3" fmla="val 16667"/>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ショックマスター回数券始めました</a:t>
            </a:r>
          </a:p>
        </p:txBody>
      </p:sp>
      <p:sp>
        <p:nvSpPr>
          <p:cNvPr id="4" name="テキスト ボックス 3">
            <a:extLst>
              <a:ext uri="{FF2B5EF4-FFF2-40B4-BE49-F238E27FC236}">
                <a16:creationId xmlns:a16="http://schemas.microsoft.com/office/drawing/2014/main" id="{95E0BBB2-7988-0A69-9992-4753572BD0CE}"/>
              </a:ext>
            </a:extLst>
          </p:cNvPr>
          <p:cNvSpPr txBox="1"/>
          <p:nvPr/>
        </p:nvSpPr>
        <p:spPr>
          <a:xfrm>
            <a:off x="2555775" y="1319103"/>
            <a:ext cx="2664024" cy="1018356"/>
          </a:xfrm>
          <a:prstGeom prst="rect">
            <a:avLst/>
          </a:prstGeom>
          <a:noFill/>
        </p:spPr>
        <p:txBody>
          <a:bodyPr wrap="square" rtlCol="0">
            <a:spAutoFit/>
          </a:bodyPr>
          <a:lstStyle/>
          <a:p>
            <a:r>
              <a:rPr kumimoji="1" lang="ja-JP" altLang="en-US" dirty="0"/>
              <a:t>長引く痛み、取れない不調感、動かない関節の改善などに効果あり</a:t>
            </a:r>
          </a:p>
        </p:txBody>
      </p:sp>
      <p:sp>
        <p:nvSpPr>
          <p:cNvPr id="5" name="テキスト ボックス 4">
            <a:extLst>
              <a:ext uri="{FF2B5EF4-FFF2-40B4-BE49-F238E27FC236}">
                <a16:creationId xmlns:a16="http://schemas.microsoft.com/office/drawing/2014/main" id="{7FE34259-6686-5409-C313-801264ADE3FF}"/>
              </a:ext>
            </a:extLst>
          </p:cNvPr>
          <p:cNvSpPr txBox="1"/>
          <p:nvPr/>
        </p:nvSpPr>
        <p:spPr>
          <a:xfrm>
            <a:off x="337242" y="-28225"/>
            <a:ext cx="2796988" cy="646331"/>
          </a:xfrm>
          <a:prstGeom prst="rect">
            <a:avLst/>
          </a:prstGeom>
          <a:noFill/>
        </p:spPr>
        <p:txBody>
          <a:bodyPr wrap="square" rtlCol="0">
            <a:spAutoFit/>
          </a:bodyPr>
          <a:lstStyle/>
          <a:p>
            <a:r>
              <a:rPr kumimoji="1" lang="ja-JP" altLang="en-US" sz="1800" b="1" dirty="0"/>
              <a:t>ショックマスター</a:t>
            </a:r>
            <a:endParaRPr kumimoji="1" lang="en-US" altLang="ja-JP" sz="1800" b="1" dirty="0"/>
          </a:p>
          <a:p>
            <a:r>
              <a:rPr lang="ja-JP" altLang="en-US" sz="1800" b="1" dirty="0"/>
              <a:t>（圧力波治療機）</a:t>
            </a:r>
            <a:endParaRPr kumimoji="1" lang="ja-JP" altLang="en-US" sz="1800" b="1" dirty="0"/>
          </a:p>
        </p:txBody>
      </p:sp>
      <p:pic>
        <p:nvPicPr>
          <p:cNvPr id="20" name="図 19">
            <a:extLst>
              <a:ext uri="{FF2B5EF4-FFF2-40B4-BE49-F238E27FC236}">
                <a16:creationId xmlns:a16="http://schemas.microsoft.com/office/drawing/2014/main" id="{0C6D3ECF-9919-1D0F-4EDD-1F804B6386D9}"/>
              </a:ext>
            </a:extLst>
          </p:cNvPr>
          <p:cNvPicPr>
            <a:picLocks noChangeAspect="1"/>
          </p:cNvPicPr>
          <p:nvPr/>
        </p:nvPicPr>
        <p:blipFill>
          <a:blip r:embed="rId9">
            <a:lum bright="4000" contrast="10000"/>
          </a:blip>
          <a:stretch>
            <a:fillRect/>
          </a:stretch>
        </p:blipFill>
        <p:spPr>
          <a:xfrm>
            <a:off x="5625628" y="53338"/>
            <a:ext cx="1947071" cy="2471211"/>
          </a:xfrm>
          <a:prstGeom prst="rect">
            <a:avLst/>
          </a:prstGeom>
        </p:spPr>
      </p:pic>
      <p:sp>
        <p:nvSpPr>
          <p:cNvPr id="12" name="四角形: 角を丸くする 11">
            <a:extLst>
              <a:ext uri="{FF2B5EF4-FFF2-40B4-BE49-F238E27FC236}">
                <a16:creationId xmlns:a16="http://schemas.microsoft.com/office/drawing/2014/main" id="{8DAD711B-97C7-BE14-EE54-08CC251980F8}"/>
              </a:ext>
            </a:extLst>
          </p:cNvPr>
          <p:cNvSpPr/>
          <p:nvPr/>
        </p:nvSpPr>
        <p:spPr>
          <a:xfrm>
            <a:off x="202875" y="2535549"/>
            <a:ext cx="7460878" cy="1386590"/>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DCB3A1DC-F87C-0C0D-FA34-5291A8F638A3}"/>
              </a:ext>
            </a:extLst>
          </p:cNvPr>
          <p:cNvSpPr txBox="1"/>
          <p:nvPr/>
        </p:nvSpPr>
        <p:spPr>
          <a:xfrm>
            <a:off x="2735538" y="165146"/>
            <a:ext cx="2377172" cy="401007"/>
          </a:xfrm>
          <a:prstGeom prst="rect">
            <a:avLst/>
          </a:prstGeom>
          <a:noFill/>
        </p:spPr>
        <p:txBody>
          <a:bodyPr wrap="square" rtlCol="0">
            <a:spAutoFit/>
          </a:bodyPr>
          <a:lstStyle/>
          <a:p>
            <a:r>
              <a:rPr kumimoji="1" lang="ja-JP" altLang="en-US" dirty="0"/>
              <a:t>大谷選手も使用！</a:t>
            </a:r>
          </a:p>
        </p:txBody>
      </p:sp>
      <p:pic>
        <p:nvPicPr>
          <p:cNvPr id="18" name="図 17" descr="ポーズをとる男性たち&#10;&#10;中程度の精度で自動的に生成された説明">
            <a:extLst>
              <a:ext uri="{FF2B5EF4-FFF2-40B4-BE49-F238E27FC236}">
                <a16:creationId xmlns:a16="http://schemas.microsoft.com/office/drawing/2014/main" id="{47F50A1E-1B7B-6DB6-57AC-64C75B9B9D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8647" y="4029245"/>
            <a:ext cx="3293324" cy="2446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図 24" descr="ロゴ&#10;&#10;自動的に生成された説明">
            <a:extLst>
              <a:ext uri="{FF2B5EF4-FFF2-40B4-BE49-F238E27FC236}">
                <a16:creationId xmlns:a16="http://schemas.microsoft.com/office/drawing/2014/main" id="{C5D59818-669A-ED39-3CEF-48AB4250B3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591" y="2659405"/>
            <a:ext cx="892645" cy="11901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テキスト ボックス 26">
            <a:extLst>
              <a:ext uri="{FF2B5EF4-FFF2-40B4-BE49-F238E27FC236}">
                <a16:creationId xmlns:a16="http://schemas.microsoft.com/office/drawing/2014/main" id="{D995D1A0-3F20-3D56-5DF8-A0F632634488}"/>
              </a:ext>
            </a:extLst>
          </p:cNvPr>
          <p:cNvSpPr txBox="1"/>
          <p:nvPr/>
        </p:nvSpPr>
        <p:spPr>
          <a:xfrm>
            <a:off x="1296952" y="2764576"/>
            <a:ext cx="6338722" cy="1327030"/>
          </a:xfrm>
          <a:prstGeom prst="rect">
            <a:avLst/>
          </a:prstGeom>
          <a:noFill/>
        </p:spPr>
        <p:txBody>
          <a:bodyPr wrap="square" rtlCol="0">
            <a:spAutoFit/>
          </a:bodyPr>
          <a:lstStyle/>
          <a:p>
            <a:r>
              <a:rPr kumimoji="1" lang="ja-JP" altLang="en-US" b="1" dirty="0">
                <a:solidFill>
                  <a:schemeClr val="accent5">
                    <a:lumMod val="75000"/>
                  </a:schemeClr>
                </a:solidFill>
              </a:rPr>
              <a:t>骨折の早期治癒、関節のこわばり防止。治癒後の体の良好な状態への治療を得意としております。病院とは違った患者様一人一人に寄り添った治療をご提案致します。</a:t>
            </a:r>
            <a:endParaRPr kumimoji="1" lang="ja-JP" altLang="en-US" dirty="0"/>
          </a:p>
          <a:p>
            <a:endParaRPr kumimoji="1" lang="ja-JP" altLang="en-US" dirty="0"/>
          </a:p>
        </p:txBody>
      </p:sp>
      <p:pic>
        <p:nvPicPr>
          <p:cNvPr id="2" name="Picture 2" descr="Hot Pepper Beauty">
            <a:extLst>
              <a:ext uri="{FF2B5EF4-FFF2-40B4-BE49-F238E27FC236}">
                <a16:creationId xmlns:a16="http://schemas.microsoft.com/office/drawing/2014/main" id="{2F6F87DD-025F-0377-E4D5-C5946BFB6D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1304" y="5882613"/>
            <a:ext cx="1490915" cy="49697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E2FB58F1-89F5-DCC6-2240-B2B51700EF72}"/>
              </a:ext>
            </a:extLst>
          </p:cNvPr>
          <p:cNvSpPr txBox="1"/>
          <p:nvPr/>
        </p:nvSpPr>
        <p:spPr>
          <a:xfrm>
            <a:off x="5262229" y="5660618"/>
            <a:ext cx="2254699" cy="923330"/>
          </a:xfrm>
          <a:prstGeom prst="rect">
            <a:avLst/>
          </a:prstGeom>
          <a:noFill/>
        </p:spPr>
        <p:txBody>
          <a:bodyPr wrap="square" rtlCol="0">
            <a:spAutoFit/>
          </a:bodyPr>
          <a:lstStyle/>
          <a:p>
            <a:r>
              <a:rPr kumimoji="1" lang="ja-JP" altLang="en-US" sz="1800" b="1" dirty="0">
                <a:solidFill>
                  <a:srgbClr val="E95377"/>
                </a:solidFill>
              </a:rPr>
              <a:t>ホットペッパー</a:t>
            </a:r>
            <a:endParaRPr kumimoji="1" lang="en-US" altLang="ja-JP" sz="1800" b="1" dirty="0">
              <a:solidFill>
                <a:srgbClr val="E95377"/>
              </a:solidFill>
            </a:endParaRPr>
          </a:p>
          <a:p>
            <a:r>
              <a:rPr kumimoji="1" lang="ja-JP" altLang="en-US" sz="1800" b="1" dirty="0">
                <a:solidFill>
                  <a:srgbClr val="E95377"/>
                </a:solidFill>
              </a:rPr>
              <a:t>「南町整体院」からもご予約可能</a:t>
            </a:r>
          </a:p>
        </p:txBody>
      </p:sp>
      <p:cxnSp>
        <p:nvCxnSpPr>
          <p:cNvPr id="15" name="直線コネクタ 14">
            <a:extLst>
              <a:ext uri="{FF2B5EF4-FFF2-40B4-BE49-F238E27FC236}">
                <a16:creationId xmlns:a16="http://schemas.microsoft.com/office/drawing/2014/main" id="{5FC931DB-9DC0-8F29-C8FF-257BDF06D6DD}"/>
              </a:ext>
            </a:extLst>
          </p:cNvPr>
          <p:cNvCxnSpPr>
            <a:cxnSpLocks/>
          </p:cNvCxnSpPr>
          <p:nvPr/>
        </p:nvCxnSpPr>
        <p:spPr>
          <a:xfrm>
            <a:off x="3641304" y="5596360"/>
            <a:ext cx="3875624" cy="22991"/>
          </a:xfrm>
          <a:prstGeom prst="line">
            <a:avLst/>
          </a:prstGeom>
          <a:ln w="53975">
            <a:solidFill>
              <a:schemeClr val="accent4">
                <a:lumMod val="40000"/>
                <a:lumOff val="60000"/>
              </a:schemeClr>
            </a:solidFill>
            <a:prstDash val="solid"/>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176</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HGPSoeiKakugothicUB</vt:lpstr>
      <vt:lpstr>HGS創英角ﾎﾟｯﾌﾟ体</vt:lpstr>
      <vt:lpstr>MS PGothic</vt:lpstr>
      <vt:lpstr>ＭＳ Ｐ明朝</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2016-07-28T23:08:04Z</dcterms:created>
  <dcterms:modified xsi:type="dcterms:W3CDTF">2022-08-31T05:40:08Z</dcterms:modified>
</cp:coreProperties>
</file>